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91" r:id="rId3"/>
    <p:sldId id="260" r:id="rId4"/>
    <p:sldId id="256" r:id="rId5"/>
    <p:sldId id="257" r:id="rId6"/>
    <p:sldId id="258" r:id="rId7"/>
    <p:sldId id="259" r:id="rId8"/>
    <p:sldId id="261" r:id="rId9"/>
    <p:sldId id="263" r:id="rId10"/>
    <p:sldId id="264" r:id="rId11"/>
    <p:sldId id="265" r:id="rId12"/>
    <p:sldId id="266" r:id="rId13"/>
    <p:sldId id="267" r:id="rId14"/>
    <p:sldId id="304" r:id="rId15"/>
    <p:sldId id="268" r:id="rId16"/>
    <p:sldId id="269" r:id="rId17"/>
    <p:sldId id="270" r:id="rId18"/>
    <p:sldId id="271" r:id="rId19"/>
    <p:sldId id="300" r:id="rId20"/>
    <p:sldId id="299" r:id="rId21"/>
    <p:sldId id="272" r:id="rId22"/>
    <p:sldId id="290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2" r:id="rId39"/>
    <p:sldId id="293" r:id="rId40"/>
    <p:sldId id="294" r:id="rId41"/>
    <p:sldId id="301" r:id="rId42"/>
    <p:sldId id="302" r:id="rId43"/>
    <p:sldId id="295" r:id="rId44"/>
    <p:sldId id="296" r:id="rId45"/>
    <p:sldId id="297" r:id="rId46"/>
    <p:sldId id="298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22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23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24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25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26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27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28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29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30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32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AF7A4-4AA5-4F6D-90CB-430F6C9B4A7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6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C90067F5-D5C7-481C-8A56-BB2A3D397E59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15488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54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MC_CoverShape"/>
          <p:cNvGrpSpPr/>
          <p:nvPr userDrawn="1">
            <p:custDataLst>
              <p:tags r:id="rId1"/>
            </p:custDataLst>
          </p:nvPr>
        </p:nvGrpSpPr>
        <p:grpSpPr>
          <a:xfrm>
            <a:off x="0" y="2616200"/>
            <a:ext cx="9142488" cy="3200400"/>
            <a:chOff x="0" y="2616200"/>
            <a:chExt cx="9601200" cy="3200400"/>
          </a:xfrm>
        </p:grpSpPr>
        <p:cxnSp>
          <p:nvCxnSpPr>
            <p:cNvPr id="2" name="Straight Connector 1"/>
            <p:cNvCxnSpPr/>
            <p:nvPr userDrawn="1"/>
          </p:nvCxnSpPr>
          <p:spPr bwMode="auto">
            <a:xfrm flipV="1">
              <a:off x="0" y="2616200"/>
              <a:ext cx="9601200" cy="457200"/>
            </a:xfrm>
            <a:prstGeom prst="lin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" name="Straight Connector 2"/>
            <p:cNvCxnSpPr/>
            <p:nvPr userDrawn="1"/>
          </p:nvCxnSpPr>
          <p:spPr bwMode="auto">
            <a:xfrm>
              <a:off x="0" y="3530600"/>
              <a:ext cx="9601200" cy="0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" name="Straight Connector 3"/>
            <p:cNvCxnSpPr/>
            <p:nvPr userDrawn="1"/>
          </p:nvCxnSpPr>
          <p:spPr bwMode="auto">
            <a:xfrm>
              <a:off x="0" y="4445000"/>
              <a:ext cx="9601200" cy="1371600"/>
            </a:xfrm>
            <a:prstGeom prst="line">
              <a:avLst/>
            </a:prstGeom>
            <a:noFill/>
            <a:ln w="38100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194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4"/>
            <a:ext cx="7840953" cy="370551"/>
          </a:xfrm>
        </p:spPr>
        <p:txBody>
          <a:bodyPr tIns="0" rIns="0" bIns="0">
            <a:spAutoFit/>
          </a:bodyPr>
          <a:lstStyle>
            <a:lvl1pPr>
              <a:lnSpc>
                <a:spcPct val="86000"/>
              </a:lnSpc>
              <a:defRPr sz="28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8388" name="Date"/>
          <p:cNvSpPr>
            <a:spLocks noGrp="1" noChangeArrowheads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861643" y="1998663"/>
            <a:ext cx="4621129" cy="228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ct val="0"/>
              </a:spcBef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A9E46B-60E3-4485-BEE0-1073335C0EE3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CCDD806-0B98-483D-A1CB-59404086882E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3279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571" y="4406901"/>
            <a:ext cx="777141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571" y="2906713"/>
            <a:ext cx="777141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AB1900-17A7-4155-8996-171AFE9C2068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BDD58C0-C69B-405D-B97E-45EABB0BA1EF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605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845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292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D85C0F-39D0-44B9-A000-E76B245D33E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3A4B923-4B0C-4D30-987F-D362D58BB202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46267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4638"/>
            <a:ext cx="823096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520" y="1535113"/>
            <a:ext cx="40406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20" y="2174875"/>
            <a:ext cx="40406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16" y="1535113"/>
            <a:ext cx="40421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16" y="2174875"/>
            <a:ext cx="40421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06ACEF-E270-4E53-8A6D-508E4977875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24FF11D-5238-4084-B030-0EED4AEB8DD9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3851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764434-B58A-4473-BA60-3F2DDDEC9CDD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12087C3-7588-4347-BEB8-A7AE5B856661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441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86C79D-2BF3-4F8F-81F8-6FF5E2AB2BE7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283194B-8211-412C-975F-E2F6F6ADE3F3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6459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3050"/>
            <a:ext cx="300970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5" y="273051"/>
            <a:ext cx="51124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520" y="1435101"/>
            <a:ext cx="300970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FFA20F-6D77-436F-8B00-6408D5E4338F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ECB430D-C084-475E-9F49-46F1FD8A54FD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8864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22" y="4800600"/>
            <a:ext cx="548579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22" y="612775"/>
            <a:ext cx="548579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22" y="5367338"/>
            <a:ext cx="548579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B5C7111-069C-43A8-8E32-871935AEC085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6EE2B44-3335-4A14-9BC6-25F49325517F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8535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BBC786-54FD-436F-902F-265E08D579DC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9CD069B-8130-4DF7-99F0-BDD7D9673D57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0976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676" y="382589"/>
            <a:ext cx="2067944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845" y="382589"/>
            <a:ext cx="6058712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08C224-41B5-46E3-B9E5-B043CC83EF50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2EB70BE-BCC9-40F7-9FC8-A620C0C73E20}" type="datetime4">
              <a:rPr lang="en-GB" altLang="en-US"/>
              <a:pPr/>
              <a:t>07 August 2018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393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gray">
          <a:xfrm>
            <a:off x="433845" y="382588"/>
            <a:ext cx="82717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BodyText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gray">
          <a:xfrm>
            <a:off x="433845" y="1277939"/>
            <a:ext cx="8271775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45" name="Copyright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455009" y="6534150"/>
            <a:ext cx="2758769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700">
                <a:solidFill>
                  <a:srgbClr val="7C848A"/>
                </a:solidFill>
                <a:cs typeface="Arial" pitchFamily="34" charset="0"/>
              </a:rPr>
              <a:t>© 2015 Mercer Limited</a:t>
            </a:r>
            <a:endParaRPr lang="en-GB" altLang="en-US" sz="700">
              <a:solidFill>
                <a:srgbClr val="7C848A"/>
              </a:solidFill>
            </a:endParaRPr>
          </a:p>
        </p:txBody>
      </p:sp>
      <p:sp>
        <p:nvSpPr>
          <p:cNvPr id="1049" name="SlideNumber"/>
          <p:cNvSpPr>
            <a:spLocks noGrp="1" noChangeArrowheads="1"/>
          </p:cNvSpPr>
          <p:nvPr>
            <p:ph type="sldNum" sz="quarter" idx="4"/>
            <p:custDataLst>
              <p:tags r:id="rId16"/>
            </p:custDataLst>
          </p:nvPr>
        </p:nvSpPr>
        <p:spPr bwMode="gray">
          <a:xfrm>
            <a:off x="8276310" y="6483351"/>
            <a:ext cx="426287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defRPr sz="1100">
                <a:solidFill>
                  <a:schemeClr val="accent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A16CDA-1F97-4833-A60E-4249612A4380}" type="slidenum">
              <a:rPr lang="en-GB" altLang="en-US" smtClean="0">
                <a:solidFill>
                  <a:srgbClr val="002C7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1052" name="Date" hidden="1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gray">
          <a:xfrm>
            <a:off x="4058794" y="6532791"/>
            <a:ext cx="102792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spcBef>
                <a:spcPct val="50000"/>
              </a:spcBef>
              <a:defRPr sz="700">
                <a:solidFill>
                  <a:srgbClr val="7C848A"/>
                </a:solidFill>
                <a:cs typeface="Arial" pitchFamily="34" charset="0"/>
              </a:defRPr>
            </a:lvl1pPr>
          </a:lstStyle>
          <a:p>
            <a:pPr algn="ctr" fontAlgn="base">
              <a:spcAft>
                <a:spcPct val="0"/>
              </a:spcAft>
            </a:pPr>
            <a:fld id="{D524A293-B7AB-42D8-9F40-BEDBE74DB3AE}" type="datetime4">
              <a:rPr lang="en-GB" altLang="en-US" smtClean="0"/>
              <a:pPr algn="ctr" fontAlgn="base">
                <a:spcAft>
                  <a:spcPct val="0"/>
                </a:spcAft>
              </a:pPr>
              <a:t>07 August 2018</a:t>
            </a:fld>
            <a:endParaRPr lang="en-GB" altLang="en-US"/>
          </a:p>
        </p:txBody>
      </p:sp>
      <p:sp>
        <p:nvSpPr>
          <p:cNvPr id="1060" name="Filepath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364228" y="6528028"/>
            <a:ext cx="57337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endParaRPr lang="en-GB" altLang="en-US" sz="700">
              <a:solidFill>
                <a:srgbClr val="7C848A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2pPr>
      <a:lvl3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3pPr>
      <a:lvl4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4pPr>
      <a:lvl5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5pPr>
      <a:lvl6pPr marL="4572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6pPr>
      <a:lvl7pPr marL="9144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7pPr>
      <a:lvl8pPr marL="13716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8pPr>
      <a:lvl9pPr marL="18288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9pPr>
    </p:titleStyle>
    <p:bodyStyle>
      <a:lvl1pPr marL="203200" indent="-203200" algn="l" rtl="0" fontAlgn="base">
        <a:spcBef>
          <a:spcPct val="6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8000" indent="-2794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68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3pPr>
      <a:lvl4pPr marL="863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4pPr>
      <a:lvl5pPr marL="10414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1498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6pPr>
      <a:lvl7pPr marL="195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7pPr>
      <a:lvl8pPr marL="24130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8pPr>
      <a:lvl9pPr marL="28702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.png"/><Relationship Id="rId3" Type="http://schemas.openxmlformats.org/officeDocument/2006/relationships/image" Target="../media/image41.png"/><Relationship Id="rId21" Type="http://schemas.openxmlformats.org/officeDocument/2006/relationships/image" Target="../media/image5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.png"/><Relationship Id="rId22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18" Type="http://schemas.openxmlformats.org/officeDocument/2006/relationships/image" Target="../media/image70.jpeg"/><Relationship Id="rId3" Type="http://schemas.openxmlformats.org/officeDocument/2006/relationships/image" Target="../media/image55.png"/><Relationship Id="rId21" Type="http://schemas.openxmlformats.org/officeDocument/2006/relationships/image" Target="../media/image73.jpeg"/><Relationship Id="rId7" Type="http://schemas.openxmlformats.org/officeDocument/2006/relationships/image" Target="../media/image59.gif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3"/>
            <a:ext cx="7840953" cy="741100"/>
          </a:xfrm>
        </p:spPr>
        <p:txBody>
          <a:bodyPr/>
          <a:lstStyle/>
          <a:p>
            <a:r>
              <a:rPr lang="en-GB" altLang="en-US" dirty="0"/>
              <a:t>Introduction to Agile - Scrum</a:t>
            </a:r>
            <a:br>
              <a:rPr lang="en-GB" altLang="en-US" dirty="0"/>
            </a:br>
            <a:endParaRPr lang="en-GB" altLang="en-US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308610" y="251460"/>
            <a:ext cx="8515350" cy="1577340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230" y="4949190"/>
            <a:ext cx="5629275" cy="8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1371600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394460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858679" y="6109335"/>
            <a:ext cx="453771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/>
            <a:r>
              <a:rPr lang="en-US" sz="1300" dirty="0"/>
              <a:t>Source: </a:t>
            </a:r>
            <a:r>
              <a:rPr lang="ja-JP" altLang="en-US" sz="1300"/>
              <a:t>“</a:t>
            </a:r>
            <a:r>
              <a:rPr lang="en-US" altLang="ja-JP" sz="1300" dirty="0"/>
              <a:t>The New </a:t>
            </a:r>
            <a:r>
              <a:rPr lang="en-US" altLang="ja-JP" sz="1300" dirty="0" err="1"/>
              <a:t>New</a:t>
            </a:r>
            <a:r>
              <a:rPr lang="en-US" altLang="ja-JP" sz="1300" dirty="0"/>
              <a:t> Product Development Game</a:t>
            </a:r>
            <a:r>
              <a:rPr lang="ja-JP" altLang="en-US" sz="1300"/>
              <a:t>”</a:t>
            </a:r>
            <a:r>
              <a:rPr lang="en-US" altLang="ja-JP" sz="1300" dirty="0"/>
              <a:t> by Takeuchi and </a:t>
            </a:r>
            <a:r>
              <a:rPr lang="en-US" altLang="ja-JP" sz="1300" dirty="0" err="1"/>
              <a:t>Nonaka</a:t>
            </a:r>
            <a:r>
              <a:rPr lang="en-US" altLang="ja-JP" sz="1300" dirty="0"/>
              <a:t>. </a:t>
            </a:r>
            <a:r>
              <a:rPr lang="en-US" altLang="ja-JP" sz="1300" i="1" dirty="0"/>
              <a:t>Harvard Business Review,</a:t>
            </a:r>
            <a:r>
              <a:rPr lang="en-US" altLang="ja-JP" sz="1300" dirty="0"/>
              <a:t> January 1986.</a:t>
            </a:r>
            <a:endParaRPr lang="en-US" sz="1300" dirty="0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1165860" y="284607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4503420" y="366903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/>
          <p:cNvSpPr>
            <a:spLocks/>
          </p:cNvSpPr>
          <p:nvPr/>
        </p:nvSpPr>
        <p:spPr bwMode="auto">
          <a:xfrm>
            <a:off x="1280160" y="2960370"/>
            <a:ext cx="348615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/>
          <p:cNvSpPr>
            <a:spLocks/>
          </p:cNvSpPr>
          <p:nvPr/>
        </p:nvSpPr>
        <p:spPr bwMode="auto">
          <a:xfrm>
            <a:off x="4549140" y="3783330"/>
            <a:ext cx="3623310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700" dirty="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/>
          <p:cNvSpPr>
            <a:spLocks/>
          </p:cNvSpPr>
          <p:nvPr/>
        </p:nvSpPr>
        <p:spPr bwMode="auto">
          <a:xfrm>
            <a:off x="662940" y="1760220"/>
            <a:ext cx="17716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/>
          <p:cNvSpPr>
            <a:spLocks/>
          </p:cNvSpPr>
          <p:nvPr/>
        </p:nvSpPr>
        <p:spPr bwMode="auto">
          <a:xfrm>
            <a:off x="2606040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/>
          <p:cNvSpPr>
            <a:spLocks/>
          </p:cNvSpPr>
          <p:nvPr/>
        </p:nvSpPr>
        <p:spPr bwMode="auto">
          <a:xfrm>
            <a:off x="4549140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/>
          <p:cNvSpPr>
            <a:spLocks/>
          </p:cNvSpPr>
          <p:nvPr/>
        </p:nvSpPr>
        <p:spPr bwMode="auto">
          <a:xfrm>
            <a:off x="6492240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300" dirty="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83" y="3124200"/>
            <a:ext cx="798154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93146" y="4648200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grpSp>
        <p:nvGrpSpPr>
          <p:cNvPr id="2" name="Group 12"/>
          <p:cNvGrpSpPr/>
          <p:nvPr/>
        </p:nvGrpSpPr>
        <p:grpSpPr>
          <a:xfrm>
            <a:off x="326518" y="114300"/>
            <a:ext cx="9009462" cy="5974232"/>
            <a:chOff x="342900" y="114300"/>
            <a:chExt cx="9461500" cy="5974232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342900" y="114300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rgbClr val="5F7BAE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42900" y="1008532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325" y="211138"/>
              <a:ext cx="2438400" cy="188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142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8030" y="337185"/>
            <a:ext cx="1645920" cy="138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4" name="Rectangle 3"/>
          <p:cNvSpPr/>
          <p:nvPr/>
        </p:nvSpPr>
        <p:spPr>
          <a:xfrm>
            <a:off x="527289" y="1150102"/>
            <a:ext cx="8089423" cy="5606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600" kern="0" dirty="0">
                <a:sym typeface="Gill Sans" charset="0"/>
              </a:rPr>
              <a:t>Agreement - Definition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2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Elements of Agile Adoption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960370" y="2537460"/>
            <a:ext cx="3726180" cy="227457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5125" y="5733133"/>
            <a:ext cx="2237433" cy="577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17420" y="811530"/>
            <a:ext cx="4583430" cy="5417820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640330" y="811530"/>
            <a:ext cx="3143250" cy="53721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205990" y="81153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5990" y="1120140"/>
            <a:ext cx="560070" cy="2286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12130" y="811530"/>
            <a:ext cx="560070" cy="537210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354580" y="811530"/>
            <a:ext cx="381762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446020" y="1531620"/>
            <a:ext cx="4194810" cy="1680210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46020" y="3371850"/>
            <a:ext cx="4194810" cy="2640330"/>
            <a:chOff x="0" y="0"/>
            <a:chExt cx="2936" cy="1848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095852"/>
            <a:ext cx="8515350" cy="3030378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5177790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508760" y="948690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508760" y="2331720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508760" y="371475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Requirement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6941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3830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33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416435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34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:p14="http://schemas.microsoft.com/office/powerpoint/2010/main" val="217417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35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07 August 2018</a:t>
            </a:fld>
            <a:endParaRPr lang="en-GB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/>
              <a:t>	Fire line on scrum </a:t>
            </a:r>
            <a:r>
              <a:rPr lang="en-US" sz="2800" dirty="0"/>
              <a:t>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/>
              <a:t>What is Scrum?</a:t>
            </a:r>
          </a:p>
        </p:txBody>
      </p:sp>
      <p:sp>
        <p:nvSpPr>
          <p:cNvPr id="7" name="Shape 157"/>
          <p:cNvSpPr txBox="1"/>
          <p:nvPr/>
        </p:nvSpPr>
        <p:spPr>
          <a:xfrm>
            <a:off x="534769" y="1065121"/>
            <a:ext cx="7451772" cy="49188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</a:pPr>
            <a:endParaRPr lang="en-GB" altLang="en-US" sz="24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an agile,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lightweight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process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Can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manage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and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control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software and product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Uses iterative, incremental practices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Has a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simple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implementation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Increases productivity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Reduces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time to benefits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adaptive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, empirical systems development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Is not restricted to software development projects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Embraces the </a:t>
            </a: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</a:rPr>
              <a:t>opposite of the waterfall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approach…</a:t>
            </a:r>
          </a:p>
          <a:p>
            <a:pPr marL="625475" lvl="1" indent="-279400" algn="l">
              <a:lnSpc>
                <a:spcPct val="100000"/>
              </a:lnSpc>
              <a:spcBef>
                <a:spcPct val="20000"/>
              </a:spcBef>
              <a:buFontTx/>
              <a:buChar char="–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Originate by Jeff Sutherland and Ken </a:t>
            </a:r>
            <a:r>
              <a:rPr lang="en-GB" altLang="en-US" sz="2200" kern="0" dirty="0" err="1">
                <a:solidFill>
                  <a:srgbClr val="000000"/>
                </a:solidFill>
                <a:latin typeface="Tahoma"/>
              </a:rPr>
              <a:t>Schwaber</a:t>
            </a: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 in 1993</a:t>
            </a:r>
          </a:p>
          <a:p>
            <a:pPr marL="346075" lvl="1" algn="l">
              <a:lnSpc>
                <a:spcPct val="100000"/>
              </a:lnSpc>
              <a:spcBef>
                <a:spcPct val="20000"/>
              </a:spcBef>
            </a:pPr>
            <a:endParaRPr lang="en-GB" altLang="en-US" sz="2200" kern="0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Shape 15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903672" y="1738106"/>
            <a:ext cx="4558931" cy="30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249431" y="1085159"/>
            <a:ext cx="459391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GB" altLang="en-US" sz="2800" b="1" u="sng" dirty="0">
                <a:solidFill>
                  <a:schemeClr val="accent2"/>
                </a:solidFill>
              </a:rPr>
              <a:t>It’s about common sense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Myths or Facts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 rot="1958097">
            <a:off x="405248" y="19812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8636" y="3276600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460649" y="4500293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789316" y="5410200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4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Success </a:t>
            </a:r>
            <a:r>
              <a:rPr lang="en-US" sz="2800" dirty="0" err="1"/>
              <a:t>Selfie</a:t>
            </a:r>
            <a:r>
              <a:rPr lang="en-US" sz="2800" dirty="0"/>
              <a:t>!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  <p:grpSp>
        <p:nvGrpSpPr>
          <p:cNvPr id="2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69684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3048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  <p:grpSp>
        <p:nvGrpSpPr>
          <p:cNvPr id="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9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/>
          <a:lstStyle/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07 August 2018</a:t>
            </a:fld>
            <a:endParaRPr lang="en-GB" alt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88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1"/>
  <p:tag name="MMCOA_FONTSIZE_S" val="14"/>
  <p:tag name="MMCOA_FONTSIZE_T" val="14"/>
  <p:tag name="MMCOA_POSITION_L" val="35.875;30.125;54.375;683.875"/>
  <p:tag name="MMCOA_POSITION_M" val="35.875;30.125;54.375;683.875"/>
  <p:tag name="MMCOA_POSITION_S" val="35.875;30.125;54.375;683.875"/>
  <p:tag name="MMCOA_POSITION_T" val="35.875;30.125;54.375;683.8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0"/>
  <p:tag name="MMCOA_FONTSIZE_S" val="14"/>
  <p:tag name="MMCOA_FONTSIZE_T" val="14"/>
  <p:tag name="MMCOA_POSITION_L" val="35.875;100.625;392.75;684"/>
  <p:tag name="MMCOA_POSITION_M" val="35.875;100.625;392.75;684"/>
  <p:tag name="MMCOA_POSITION_S" val="35.875;100.625;392.75;684"/>
  <p:tag name="MMCOA_POSITION_T" val="35.875;100.625;392.75;684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7"/>
  <p:tag name="MMCOA_FONTSIZE_M" val="7"/>
  <p:tag name="MMCOA_FONTSIZE_S" val="7"/>
  <p:tag name="MMCOA_FONTSIZE_T" val="7"/>
  <p:tag name="MMCOA_POSITION_L" val="37.625;514.5;8;228.125"/>
  <p:tag name="MMCOA_POSITION_M" val="37.625;514.5;8;228.125"/>
  <p:tag name="MMCOA_POSITION_S" val="37.625;514.5;8;228.125"/>
  <p:tag name="MMCOA_POSITION_T" val="37.625;514.5;8;228.125"/>
  <p:tag name="MMCOA_HIDEONCOLOUR" val="N"/>
  <p:tag name="MMCOA_HIDEONWHITE" val="N"/>
  <p:tag name="MMCOA_HIDEONBALLROOM" val="N"/>
  <p:tag name="MMCOA_HIDEONCLASSIC" val="Y"/>
  <p:tag name="MMCOA_HIDEONTEXT" val="Y"/>
  <p:tag name="MMCOA_HIDEONECO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11"/>
  <p:tag name="MMCOA_FONTSIZE_M" val="11"/>
  <p:tag name="MMCOA_FONTSIZE_S" val="11"/>
  <p:tag name="MMCOA_FONTSIZE_T" val="11"/>
  <p:tag name="MMCOA_POSITION_L" val="543.125;510.5;13.25;176.5"/>
  <p:tag name="MMCOA_POSITION_M" val="543.125;510.5;13.25;176.5"/>
  <p:tag name="MMCOA_POSITION_S" val="543.125;510.5;13.25;176.5"/>
  <p:tag name="MMCOA_POSITION_T" val="543.125;510.5;13.25;176.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7"/>
  <p:tag name="MMCOA_FONTSIZE_M" val="7"/>
  <p:tag name="MMCOA_FONTSIZE_S" val="7"/>
  <p:tag name="MMCOA_FONTSIZE_T" val="7"/>
  <p:tag name="MMCOA_POSITION_L" val="335.625;514.5;8.375;85"/>
  <p:tag name="MMCOA_POSITION_M" val="335.625;514.5;8.375;85"/>
  <p:tag name="MMCOA_POSITION_S" val="335.625;514.5;8.375;85"/>
  <p:tag name="MMCOA_POSITION_T" val="335.625;514.5;8.375;85"/>
  <p:tag name="MMCOA_HIDEONCOLOUR" val="N"/>
  <p:tag name="MMCOA_HIDEONWHITE" val="N"/>
  <p:tag name="MMCOA_HIDEONBALLROOM" val="Y"/>
  <p:tag name="MMCOA_HIDEONCLASSIC" val="Y"/>
  <p:tag name="MMCOA_HIDEONTEXT" val="Y"/>
  <p:tag name="MMCOA_HIDEONECO" val="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POSITION_L" val=";;;"/>
  <p:tag name="MMCOA_POSITION_M" val=";;;"/>
  <p:tag name="MMCOA_POSITION_S" val=";;;"/>
  <p:tag name="MMCOA_POSITION_T" val=";;;"/>
  <p:tag name="MMCOA_HIDEONCOLOUR" val="N"/>
  <p:tag name="MMCOA_HIDEONWHITE" val="N"/>
  <p:tag name="MMCOA_HIDEONBALLROOM" val="N"/>
  <p:tag name="MMCOA_HIDEONCLASSIC" val="N"/>
  <p:tag name="MMCOA_HIDEONTEXT" val="N"/>
  <p:tag name="MMCOA_HIDEONECO" val="N"/>
  <p:tag name="MMCOA_SMARTSHAPE" val="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_COVERDESIGN" val="&lt;?xml version=&quot;1.0&quot; encoding=&quot;utf-16&quot;?&gt;&#10;&lt;ImageControl xmlns:xsi=&quot;http://www.w3.org/2001/XMLSchema-instance&quot; xmlns:xsd=&quot;http://www.w3.org/2001/XMLSchema&quot;&gt;&#10;  &lt;TypeOfImage&gt;Line&lt;/TypeOfImage&gt;&#10;  &lt;ImageFile /&gt;&#10;  &lt;ThumbNailFile&gt;C:\Users\rahul-singh\Local Settings\Application Data\MMC\Office Automation\Cache\T0D1000002.jpg&lt;/ThumbNailFile&gt;&#10;  &lt;Usage&gt;PowerPointTitle&lt;/Usage&gt;&#10;  &lt;PaletteName&gt;Sapphire&lt;/PaletteName&gt;&#10;  &lt;Design&gt;&#10;    &lt;FocalNumber&gt;1&lt;/FocalNumber&gt;&#10;    &lt;Facets&gt;&#10;      &lt;SideOfTick&gt;Left&lt;/SideOfTick&gt;&#10;      &lt;TickPosition&gt;&#10;        &lt;X&gt;0&lt;/X&gt;&#10;        &lt;Y&gt;2&lt;/Y&gt;&#10;      &lt;/TickPosition&gt;&#10;      &lt;EndTickPosition&gt;&#10;        &lt;X&gt;21&lt;/X&gt;&#10;        &lt;Y&gt;1&lt;/Y&gt;&#10;      &lt;/EndTickPosition&gt;&#10;      &lt;FacetNumber&gt;0&lt;/FacetNumber&gt;&#10;      &lt;Brightness&gt;0&lt;/Brightness&gt;&#10;      &lt;Colour&gt;#00A8C8&lt;/Colour&gt;&#10;      &lt;ColourNumber&gt;2&lt;/ColourNumber&gt;&#10;    &lt;/Facets&gt;&#10;    &lt;Facets&gt;&#10;      &lt;SideOfTick&gt;Left&lt;/SideOfTick&gt;&#10;      &lt;TickPosition&gt;&#10;        &lt;X&gt;0&lt;/X&gt;&#10;        &lt;Y&gt;3&lt;/Y&gt;&#10;      &lt;/TickPosition&gt;&#10;      &lt;EndTickPosition&gt;&#10;        &lt;X&gt;21&lt;/X&gt;&#10;        &lt;Y&gt;3&lt;/Y&gt;&#10;      &lt;/EndTickPosition&gt;&#10;      &lt;FacetNumber&gt;1&lt;/FacetNumber&gt;&#10;      &lt;Brightness&gt;0&lt;/Brightness&gt;&#10;      &lt;Colour&gt;#006D9E&lt;/Colour&gt;&#10;      &lt;ColourNumber&gt;1&lt;/ColourNumber&gt;&#10;    &lt;/Facets&gt;&#10;    &lt;Facets&gt;&#10;      &lt;SideOfTick&gt;Left&lt;/SideOfTick&gt;&#10;      &lt;TickPosition&gt;&#10;        &lt;X&gt;0&lt;/X&gt;&#10;        &lt;Y&gt;5&lt;/Y&gt;&#10;      &lt;/TickPosition&gt;&#10;      &lt;EndTickPosition&gt;&#10;        &lt;X&gt;21&lt;/X&gt;&#10;        &lt;Y&gt;8&lt;/Y&gt;&#10;      &lt;/EndTickPosition&gt;&#10;      &lt;FacetNumber&gt;2&lt;/FacetNumber&gt;&#10;      &lt;Brightness&gt;0&lt;/Brightness&gt;&#10;      &lt;Colour&gt;#A6E2EF&lt;/Colour&gt;&#10;      &lt;ColourNumber&gt;3&lt;/ColourNumber&gt;&#10;    &lt;/Facets&gt;&#10;    &lt;SectionColour /&gt;&#10;    &lt;SectionColourNumber&gt;0&lt;/SectionColourNumber&gt;&#10;    &lt;SectionBrightness&gt;0&lt;/SectionBrightness&gt;&#10;  &lt;/Design&gt;&#10;&lt;/ImageControl&gt;"/>
  <p:tag name="MMC_PRESENTATIONTYP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28.875;648.375"/>
  <p:tag name="MMCOA_POSITION_M" val="70.625;97.875;28.875;648.375"/>
  <p:tag name="MMCOA_POSITION_S" val="70.625;97.875;28.875;648.375"/>
  <p:tag name="MMCOA_POSITION_T" val="70.625;97.875;28.87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18"/>
  <p:tag name="MMCOA_FONTSIZE_M" val="18"/>
  <p:tag name="MMCOA_FONTSIZE_S" val="18"/>
  <p:tag name="MMCOA_FONTSIZE_T" val="18"/>
  <p:tag name="MMCOA_POSITION_L" val="71.25;157.375;18;382.125"/>
  <p:tag name="MMCOA_POSITION_M" val="71.25;157.375;18;382.125"/>
  <p:tag name="MMCOA_POSITION_S" val="71.25;157.375;18;382.125"/>
  <p:tag name="MMCOA_POSITION_T" val="71.25;157.375;18;382.12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BFBFBF"/>
      </a:dk2>
      <a:lt2>
        <a:srgbClr val="7C848A"/>
      </a:lt2>
      <a:accent1>
        <a:srgbClr val="002C77"/>
      </a:accent1>
      <a:accent2>
        <a:srgbClr val="00A8C8"/>
      </a:accent2>
      <a:accent3>
        <a:srgbClr val="FFFFFF"/>
      </a:accent3>
      <a:accent4>
        <a:srgbClr val="000000"/>
      </a:accent4>
      <a:accent5>
        <a:srgbClr val="AAACBD"/>
      </a:accent5>
      <a:accent6>
        <a:srgbClr val="0098B5"/>
      </a:accent6>
      <a:hlink>
        <a:srgbClr val="006D9E"/>
      </a:hlink>
      <a:folHlink>
        <a:srgbClr val="A6E2E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2C77"/>
        </a:accent1>
        <a:accent2>
          <a:srgbClr val="00A8C8"/>
        </a:accent2>
        <a:accent3>
          <a:srgbClr val="FFFFFF"/>
        </a:accent3>
        <a:accent4>
          <a:srgbClr val="000000"/>
        </a:accent4>
        <a:accent5>
          <a:srgbClr val="AAACBD"/>
        </a:accent5>
        <a:accent6>
          <a:srgbClr val="0098B5"/>
        </a:accent6>
        <a:hlink>
          <a:srgbClr val="006D9E"/>
        </a:hlink>
        <a:folHlink>
          <a:srgbClr val="A6E2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43276D"/>
        </a:accent1>
        <a:accent2>
          <a:srgbClr val="6F83C1"/>
        </a:accent2>
        <a:accent3>
          <a:srgbClr val="FFFFFF"/>
        </a:accent3>
        <a:accent4>
          <a:srgbClr val="000000"/>
        </a:accent4>
        <a:accent5>
          <a:srgbClr val="B0ACBA"/>
        </a:accent5>
        <a:accent6>
          <a:srgbClr val="6476AF"/>
        </a:accent6>
        <a:hlink>
          <a:srgbClr val="595997"/>
        </a:hlink>
        <a:folHlink>
          <a:srgbClr val="C4CA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60054"/>
        </a:accent1>
        <a:accent2>
          <a:srgbClr val="CE3D95"/>
        </a:accent2>
        <a:accent3>
          <a:srgbClr val="FFFFFF"/>
        </a:accent3>
        <a:accent4>
          <a:srgbClr val="000000"/>
        </a:accent4>
        <a:accent5>
          <a:srgbClr val="B4AAB3"/>
        </a:accent5>
        <a:accent6>
          <a:srgbClr val="BA3687"/>
        </a:accent6>
        <a:hlink>
          <a:srgbClr val="932077"/>
        </a:hlink>
        <a:folHlink>
          <a:srgbClr val="E7B8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690031"/>
        </a:accent1>
        <a:accent2>
          <a:srgbClr val="ED2C67"/>
        </a:accent2>
        <a:accent3>
          <a:srgbClr val="FFFFFF"/>
        </a:accent3>
        <a:accent4>
          <a:srgbClr val="000000"/>
        </a:accent4>
        <a:accent5>
          <a:srgbClr val="B9AAAD"/>
        </a:accent5>
        <a:accent6>
          <a:srgbClr val="D7275D"/>
        </a:accent6>
        <a:hlink>
          <a:srgbClr val="A9194F"/>
        </a:hlink>
        <a:folHlink>
          <a:srgbClr val="F7B6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10009"/>
        </a:accent1>
        <a:accent2>
          <a:srgbClr val="EF4E45"/>
        </a:accent2>
        <a:accent3>
          <a:srgbClr val="FFFFFF"/>
        </a:accent3>
        <a:accent4>
          <a:srgbClr val="000000"/>
        </a:accent4>
        <a:accent5>
          <a:srgbClr val="C1AAAA"/>
        </a:accent5>
        <a:accent6>
          <a:srgbClr val="D9463E"/>
        </a:accent6>
        <a:hlink>
          <a:srgbClr val="BA2C2B"/>
        </a:hlink>
        <a:folHlink>
          <a:srgbClr val="F9BE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C3709"/>
        </a:accent1>
        <a:accent2>
          <a:srgbClr val="F48132"/>
        </a:accent2>
        <a:accent3>
          <a:srgbClr val="FFFFFF"/>
        </a:accent3>
        <a:accent4>
          <a:srgbClr val="000000"/>
        </a:accent4>
        <a:accent5>
          <a:srgbClr val="C5AEAA"/>
        </a:accent5>
        <a:accent6>
          <a:srgbClr val="DD742C"/>
        </a:accent6>
        <a:hlink>
          <a:srgbClr val="C45F24"/>
        </a:hlink>
        <a:folHlink>
          <a:srgbClr val="FCCF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E5501"/>
        </a:accent1>
        <a:accent2>
          <a:srgbClr val="FBAE17"/>
        </a:accent2>
        <a:accent3>
          <a:srgbClr val="FFFFFF"/>
        </a:accent3>
        <a:accent4>
          <a:srgbClr val="000000"/>
        </a:accent4>
        <a:accent5>
          <a:srgbClr val="C6B4AA"/>
        </a:accent5>
        <a:accent6>
          <a:srgbClr val="E39D14"/>
        </a:accent6>
        <a:hlink>
          <a:srgbClr val="C98314"/>
        </a:hlink>
        <a:folHlink>
          <a:srgbClr val="FFDD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05F21"/>
        </a:accent1>
        <a:accent2>
          <a:srgbClr val="B2B935"/>
        </a:accent2>
        <a:accent3>
          <a:srgbClr val="FFFFFF"/>
        </a:accent3>
        <a:accent4>
          <a:srgbClr val="000000"/>
        </a:accent4>
        <a:accent5>
          <a:srgbClr val="B3B6AB"/>
        </a:accent5>
        <a:accent6>
          <a:srgbClr val="A1A72F"/>
        </a:accent6>
        <a:hlink>
          <a:srgbClr val="828D30"/>
        </a:hlink>
        <a:folHlink>
          <a:srgbClr val="D9D9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582D"/>
        </a:accent1>
        <a:accent2>
          <a:srgbClr val="72BE44"/>
        </a:accent2>
        <a:accent3>
          <a:srgbClr val="FFFFFF"/>
        </a:accent3>
        <a:accent4>
          <a:srgbClr val="000000"/>
        </a:accent4>
        <a:accent5>
          <a:srgbClr val="AAB4AD"/>
        </a:accent5>
        <a:accent6>
          <a:srgbClr val="67AC3D"/>
        </a:accent6>
        <a:hlink>
          <a:srgbClr val="118B3F"/>
        </a:hlink>
        <a:folHlink>
          <a:srgbClr val="BDDDA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4C4F"/>
        </a:accent1>
        <a:accent2>
          <a:srgbClr val="0FB694"/>
        </a:accent2>
        <a:accent3>
          <a:srgbClr val="FFFFFF"/>
        </a:accent3>
        <a:accent4>
          <a:srgbClr val="000000"/>
        </a:accent4>
        <a:accent5>
          <a:srgbClr val="AAB2B2"/>
        </a:accent5>
        <a:accent6>
          <a:srgbClr val="0CA586"/>
        </a:accent6>
        <a:hlink>
          <a:srgbClr val="008075"/>
        </a:hlink>
        <a:folHlink>
          <a:srgbClr val="A7D9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000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737373"/>
        </a:accent6>
        <a:hlink>
          <a:srgbClr val="404040"/>
        </a:hlink>
        <a:folHlink>
          <a:srgbClr val="BFBF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2384</Words>
  <Application>Microsoft Office PowerPoint</Application>
  <PresentationFormat>On-screen Show (4:3)</PresentationFormat>
  <Paragraphs>684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ＭＳ Ｐゴシック</vt:lpstr>
      <vt:lpstr>ＭＳ Ｐゴシック</vt:lpstr>
      <vt:lpstr>Arial</vt:lpstr>
      <vt:lpstr>Arial Rounded MT Bold</vt:lpstr>
      <vt:lpstr>Calibri</vt:lpstr>
      <vt:lpstr>Comic Sans MS</vt:lpstr>
      <vt:lpstr>Gill Sans</vt:lpstr>
      <vt:lpstr>Lucida Grande</vt:lpstr>
      <vt:lpstr>Tahoma</vt:lpstr>
      <vt:lpstr>ヒラギノ角ゴ Pro W3</vt:lpstr>
      <vt:lpstr>Office Theme</vt:lpstr>
      <vt:lpstr>Default Design</vt:lpstr>
      <vt:lpstr>Introduction to Agile - Scrum </vt:lpstr>
      <vt:lpstr> Elements of Agile Adoption</vt:lpstr>
      <vt:lpstr> Requirement</vt:lpstr>
      <vt:lpstr>What is Scrum?</vt:lpstr>
      <vt:lpstr>Scrum has been used by:</vt:lpstr>
      <vt:lpstr>Characteristics</vt:lpstr>
      <vt:lpstr> Scrum at a Glance</vt:lpstr>
      <vt:lpstr>Sprints</vt:lpstr>
      <vt:lpstr>No changes during a sprint</vt:lpstr>
      <vt:lpstr>Sequential vs. overlapping development</vt:lpstr>
      <vt:lpstr>Scrum framework</vt:lpstr>
      <vt:lpstr>Scrum framework</vt:lpstr>
      <vt:lpstr>Scrum Roles</vt:lpstr>
      <vt:lpstr>PowerPoint Presentation</vt:lpstr>
      <vt:lpstr>The ScrumMaster</vt:lpstr>
      <vt:lpstr>The team</vt:lpstr>
      <vt:lpstr>The team</vt:lpstr>
      <vt:lpstr>PowerPoint Presentation</vt:lpstr>
      <vt:lpstr>PowerPoint Presentation</vt:lpstr>
      <vt:lpstr>Scrum framework</vt:lpstr>
      <vt:lpstr> Scrum with 2 weeks Sprint Duration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PowerPoint Presentation</vt:lpstr>
      <vt:lpstr>The sprint goal</vt:lpstr>
      <vt:lpstr>PowerPoint Presentation</vt:lpstr>
      <vt:lpstr>PowerPoint Presentation</vt:lpstr>
      <vt:lpstr>PowerPoint Presentation</vt:lpstr>
      <vt:lpstr>PowerPoint Presentation</vt:lpstr>
      <vt:lpstr> Scrum board</vt:lpstr>
      <vt:lpstr> Fire line on scrum board</vt:lpstr>
      <vt:lpstr> Kanban</vt:lpstr>
      <vt:lpstr>PowerPoint Presentation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Kulkarni, Sagar</cp:lastModifiedBy>
  <cp:revision>28</cp:revision>
  <dcterms:created xsi:type="dcterms:W3CDTF">2006-08-16T00:00:00Z</dcterms:created>
  <dcterms:modified xsi:type="dcterms:W3CDTF">2018-08-07T06:21:27Z</dcterms:modified>
</cp:coreProperties>
</file>